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5"/>
  </p:notesMasterIdLst>
  <p:sldIdLst>
    <p:sldId id="313" r:id="rId2"/>
    <p:sldId id="342" r:id="rId3"/>
    <p:sldId id="314" r:id="rId4"/>
    <p:sldId id="315" r:id="rId5"/>
    <p:sldId id="300" r:id="rId6"/>
    <p:sldId id="327" r:id="rId7"/>
    <p:sldId id="328" r:id="rId8"/>
    <p:sldId id="317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19" r:id="rId19"/>
    <p:sldId id="318" r:id="rId20"/>
    <p:sldId id="338" r:id="rId21"/>
    <p:sldId id="339" r:id="rId22"/>
    <p:sldId id="340" r:id="rId23"/>
    <p:sldId id="321" r:id="rId24"/>
    <p:sldId id="320" r:id="rId25"/>
    <p:sldId id="324" r:id="rId26"/>
    <p:sldId id="346" r:id="rId27"/>
    <p:sldId id="345" r:id="rId28"/>
    <p:sldId id="347" r:id="rId29"/>
    <p:sldId id="351" r:id="rId30"/>
    <p:sldId id="352" r:id="rId31"/>
    <p:sldId id="323" r:id="rId32"/>
    <p:sldId id="257" r:id="rId33"/>
    <p:sldId id="312" r:id="rId34"/>
    <p:sldId id="258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25" r:id="rId4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sz="5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sz="5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sz="5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sz="5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sz="5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7" autoAdjust="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2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98942-9AB4-4143-9D6A-EF1C3B1771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2E36D-4159-46B3-B93F-9054648EB4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49250"/>
            <a:ext cx="2055813" cy="5745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49250"/>
            <a:ext cx="6019800" cy="5745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E4280-195B-47B5-915A-530539BEB7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9250"/>
            <a:ext cx="8228013" cy="14335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8013" cy="411321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5EF88-DCD5-46F3-AF71-B627464B1A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9250"/>
            <a:ext cx="8228013" cy="14335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7013" cy="4113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4038600" cy="4113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3B682-D3EF-457F-A9D2-F9C5F1E49F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C4094-DEDD-40E0-9E27-E957857FF0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E3329-A42F-4BE9-AAA6-79B57F4AA4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70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40386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59C54-A3A2-4D71-AB82-24DCEB46D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0D6AF-5EA7-40A3-AADB-E709B34DD8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DF223-CB3E-44CE-B395-3D6A07082F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5C519-A3F3-4B54-9C2D-A31FBE7D4B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FEEA2-9F9B-44ED-8105-208D1D7975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9CD3-5DDE-404D-9D28-65CB6FD23E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49250"/>
            <a:ext cx="8228013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80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97C111F8-65B3-494D-B5F3-317815A68F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E5FFFF"/>
        </a:buClr>
        <a:buSzPct val="100000"/>
        <a:buFont typeface="Tahoma" pitchFamily="34" charset="0"/>
        <a:defRPr sz="4400">
          <a:solidFill>
            <a:srgbClr val="E5FFFF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1313" indent="-341313" algn="l" defTabSz="449263" rtl="0" eaLnBrk="0" fontAlgn="base" hangingPunct="0">
        <a:spcBef>
          <a:spcPts val="8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"/>
        <a:defRPr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spcBef>
          <a:spcPts val="7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"/>
        <a:defRPr sz="2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FFCC00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643063"/>
            <a:ext cx="8228013" cy="1433512"/>
          </a:xfrm>
        </p:spPr>
        <p:txBody>
          <a:bodyPr/>
          <a:lstStyle/>
          <a:p>
            <a:pPr>
              <a:defRPr/>
            </a:pPr>
            <a:r>
              <a:rPr lang="ru-RU" sz="6000" b="1" smtClean="0"/>
              <a:t/>
            </a:r>
            <a:br>
              <a:rPr lang="ru-RU" sz="6000" b="1" smtClean="0"/>
            </a:br>
            <a:r>
              <a:rPr lang="ru-RU" sz="6000" b="1" smtClean="0"/>
              <a:t/>
            </a:r>
            <a:br>
              <a:rPr lang="ru-RU" sz="6000" b="1" smtClean="0"/>
            </a:br>
            <a:r>
              <a:rPr lang="ru-RU" sz="6000" b="1" smtClean="0"/>
              <a:t/>
            </a:r>
            <a:br>
              <a:rPr lang="ru-RU" sz="6000" b="1" smtClean="0"/>
            </a:br>
            <a:r>
              <a:rPr lang="ru-RU" sz="6000" b="1" smtClean="0"/>
              <a:t>Федеральные государственные требования</a:t>
            </a:r>
            <a:br>
              <a:rPr lang="ru-RU" sz="6000" b="1" smtClean="0"/>
            </a:br>
            <a:r>
              <a:rPr lang="ru-RU" sz="6000" b="1" smtClean="0"/>
              <a:t/>
            </a:r>
            <a:br>
              <a:rPr lang="ru-RU" sz="6000" b="1" smtClean="0"/>
            </a:br>
            <a:r>
              <a:rPr lang="ru-RU" b="1" smtClean="0"/>
              <a:t>Тейково</a:t>
            </a:r>
            <a:br>
              <a:rPr lang="ru-RU" b="1" smtClean="0"/>
            </a:br>
            <a:r>
              <a:rPr lang="ru-RU" b="1" smtClean="0"/>
              <a:t>2010 г.</a:t>
            </a:r>
            <a:endParaRPr lang="ru-RU" sz="6000" b="1" smtClean="0"/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 sz="4200" b="1" smtClean="0">
                <a:effectLst/>
              </a:rPr>
              <a:t>Разделы обязательной</a:t>
            </a:r>
            <a:br>
              <a:rPr lang="ru-RU" sz="42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4200" b="1" smtClean="0">
                <a:effectLst/>
              </a:rPr>
              <a:t>части Программы: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496300" cy="4968875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ru-RU" sz="24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2000" b="1" smtClean="0">
                <a:effectLst/>
              </a:rPr>
              <a:t>пояснительная записка;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effectLst/>
              </a:rPr>
              <a:t>организация режима пребывания детей в образовательном учреждении;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effectLst/>
              </a:rPr>
              <a:t>содержание психолого-педагогической работы по освоению детьми образовательных областей «Физическая  культура»,  «Здоровье», «Безопасность», «Социализация», «Труд», «Познание», «Коммуникация», «Чтение художественной  литературы»,   «Художественное творчество», «Музыка»;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effectLst/>
              </a:rPr>
              <a:t>содержание коррекционной работы (для детей с ограниченными возможностями здоровья);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effectLst/>
              </a:rPr>
              <a:t>планируемые результаты освоения детьми основной общеобразовательной программы дошкольного образования;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effectLst/>
              </a:rPr>
              <a:t>система мониторинга достижения детьми планируемых результатов освоения  Программы.</a:t>
            </a:r>
            <a:r>
              <a:rPr lang="ru-RU" sz="2000" smtClean="0">
                <a:effectLst/>
              </a:rPr>
              <a:t> </a:t>
            </a: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smtClean="0">
                <a:effectLst/>
              </a:rPr>
              <a:t>Пояснительная записка должна раскрывать: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60575"/>
            <a:ext cx="8569325" cy="4105275"/>
          </a:xfrm>
          <a:noFill/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800" smtClean="0">
                <a:effectLst/>
              </a:rPr>
              <a:t>возрастные и индивидуальные особенности контингента детей;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smtClean="0">
                <a:effectLst/>
              </a:rPr>
              <a:t>приоритетные направления деятельности образовательного учреждения;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smtClean="0">
                <a:effectLst/>
              </a:rPr>
              <a:t>цели и задачи деятельности образовательного учреждения;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smtClean="0">
                <a:effectLst/>
              </a:rPr>
              <a:t>особенности осуществления образовательного процесса ( национально-культурные, демографические, климатические и др.);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smtClean="0">
                <a:effectLst/>
              </a:rPr>
              <a:t>принципы и подходы к формированию Программы.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459788" cy="1433513"/>
          </a:xfrm>
          <a:noFill/>
        </p:spPr>
        <p:txBody>
          <a:bodyPr/>
          <a:lstStyle/>
          <a:p>
            <a:r>
              <a:rPr lang="ru-RU" sz="3200" b="1" smtClean="0">
                <a:effectLst/>
              </a:rPr>
              <a:t>Организация режима пребывания детей в образовательном учреждении включает: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5"/>
            <a:ext cx="8642350" cy="4113213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600" smtClean="0">
                <a:effectLst/>
              </a:rPr>
              <a:t>описание ежедневной организации жизни и деятельности детей в зависимости от их возрастных и индивидуальных особенностей и социального заказа родителей, предусматривающей личностно-ориентированные подходы к организации всех видов детской деятельности;</a:t>
            </a:r>
          </a:p>
          <a:p>
            <a:pPr>
              <a:lnSpc>
                <a:spcPct val="90000"/>
              </a:lnSpc>
            </a:pPr>
            <a:r>
              <a:rPr lang="ru-RU" sz="2600" smtClean="0">
                <a:effectLst/>
              </a:rPr>
              <a:t>проектирование воспитательно-образовательного процесса в соответствии с контингентом воспитанников, их индивидуальными и возрастными особенностями.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8012" cy="1433512"/>
          </a:xfrm>
          <a:noFill/>
        </p:spPr>
        <p:txBody>
          <a:bodyPr/>
          <a:lstStyle/>
          <a:p>
            <a:r>
              <a:rPr lang="ru-RU" sz="3800" b="1" smtClean="0">
                <a:effectLst/>
              </a:rPr>
              <a:t>Содержание образовательной области </a:t>
            </a:r>
            <a:br>
              <a:rPr lang="ru-RU" sz="3800" b="1" smtClean="0">
                <a:effectLst/>
              </a:rPr>
            </a:br>
            <a:r>
              <a:rPr lang="ru-RU" sz="3800" b="1" smtClean="0">
                <a:effectLst/>
              </a:rPr>
              <a:t> «Физическая культура»: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349500"/>
            <a:ext cx="4897437" cy="4113213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effectLst/>
              </a:rPr>
              <a:t>1.Развитие физических качеств (скоростных, силовых, гибкости, выносливости и координации).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effectLst/>
              </a:rPr>
              <a:t>2.Накопление и обогащение двигательного опыта детей (овладение основными движениями).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effectLst/>
              </a:rPr>
              <a:t>3.Формирование у воспитанников потребности в двигательной активности и физическом совершенствовании.</a:t>
            </a:r>
          </a:p>
        </p:txBody>
      </p:sp>
      <p:sp>
        <p:nvSpPr>
          <p:cNvPr id="14340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508625" y="2492375"/>
            <a:ext cx="3240088" cy="3825875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ru-RU" sz="2400" smtClean="0">
              <a:effectLst/>
            </a:endParaRPr>
          </a:p>
        </p:txBody>
      </p:sp>
      <p:pic>
        <p:nvPicPr>
          <p:cNvPr id="14341" name="Picture 5" descr="15459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420938"/>
            <a:ext cx="3240088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smtClean="0">
                <a:effectLst/>
              </a:rPr>
              <a:t>Задачи образовательной области «Здоровье»: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81200"/>
            <a:ext cx="4537075" cy="4113213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 smtClean="0">
                <a:effectLst/>
              </a:rPr>
              <a:t>1.Сохранение и укрепление физического и психического здоровья детей</a:t>
            </a:r>
          </a:p>
          <a:p>
            <a:pPr>
              <a:buFont typeface="Wingdings" pitchFamily="2" charset="2"/>
              <a:buNone/>
            </a:pPr>
            <a:r>
              <a:rPr lang="ru-RU" sz="2600" smtClean="0">
                <a:effectLst/>
              </a:rPr>
              <a:t>2.Воспитание  культурно-гигиенических навыков.</a:t>
            </a:r>
          </a:p>
          <a:p>
            <a:pPr>
              <a:buFont typeface="Wingdings" pitchFamily="2" charset="2"/>
              <a:buNone/>
            </a:pPr>
            <a:r>
              <a:rPr lang="ru-RU" sz="2600" smtClean="0">
                <a:effectLst/>
              </a:rPr>
              <a:t>3.Формирование начальных представлений о здоровом образе жизни.</a:t>
            </a:r>
          </a:p>
        </p:txBody>
      </p:sp>
      <p:sp>
        <p:nvSpPr>
          <p:cNvPr id="15364" name="Rectangle 7"/>
          <p:cNvSpPr>
            <a:spLocks noGrp="1" noChangeArrowheads="1" noTextEdit="1"/>
          </p:cNvSpPr>
          <p:nvPr>
            <p:ph type="clipArt" sz="half" idx="4294967295"/>
          </p:nvPr>
        </p:nvSpPr>
        <p:spPr>
          <a:xfrm>
            <a:off x="5076825" y="2349500"/>
            <a:ext cx="3821113" cy="3097213"/>
          </a:xfrm>
          <a:noFill/>
        </p:spPr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2349500"/>
            <a:ext cx="389413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>
              <a:lnSpc>
                <a:spcPct val="65000"/>
              </a:lnSpc>
            </a:pPr>
            <a:r>
              <a:rPr lang="ru-RU" b="1" smtClean="0">
                <a:effectLst/>
              </a:rPr>
              <a:t>Задачи образовательной области «Безопасность»</a:t>
            </a:r>
            <a:r>
              <a:rPr lang="ru-RU" sz="4800" smtClean="0">
                <a:effectLst/>
              </a:rPr>
              <a:t>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981200"/>
            <a:ext cx="5184775" cy="440055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формирование представлений об опасных для человека и окружающего природного мира ситуациях и способах поведения в них.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приобщение к правилам безопасного для человека и окружающего мира природы поведения; передачу детям знаний о правилах безопасности дорожного движения в качестве пешехода и пассажира транспортного средства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формирование осторожного и осмотрительного отношения к потенциально-опасным для человека и окружающего мира природы ситуациям</a:t>
            </a:r>
            <a:endParaRPr lang="ru-RU" sz="1800" smtClean="0">
              <a:effectLst/>
            </a:endParaRPr>
          </a:p>
          <a:p>
            <a:pPr>
              <a:lnSpc>
                <a:spcPct val="80000"/>
              </a:lnSpc>
            </a:pPr>
            <a:endParaRPr lang="ru-RU" sz="1800" smtClean="0">
              <a:effectLst/>
            </a:endParaRP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24525" y="2133600"/>
            <a:ext cx="3419475" cy="3311525"/>
          </a:xfrm>
          <a:noFill/>
        </p:spPr>
        <p:txBody>
          <a:bodyPr/>
          <a:lstStyle/>
          <a:p>
            <a:endParaRPr lang="ru-RU" sz="2800" smtClean="0">
              <a:effectLst/>
            </a:endParaRPr>
          </a:p>
        </p:txBody>
      </p:sp>
      <p:pic>
        <p:nvPicPr>
          <p:cNvPr id="16389" name="Picture 3" descr="C:\Documents and Settings\Володя\Мои документы\ПРЕЗЕНТАЦИИ\Лекции ИПК\Ранний возраст\Дети\прят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5150" y="2133600"/>
            <a:ext cx="3498850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9250"/>
            <a:ext cx="8228013" cy="1639888"/>
          </a:xfrm>
          <a:noFill/>
        </p:spPr>
        <p:txBody>
          <a:bodyPr/>
          <a:lstStyle/>
          <a:p>
            <a:pPr>
              <a:lnSpc>
                <a:spcPct val="65000"/>
              </a:lnSpc>
            </a:pPr>
            <a:r>
              <a:rPr lang="ru-RU" sz="4200" b="1" smtClean="0">
                <a:effectLst/>
              </a:rPr>
              <a:t>Содержание образовательной области «Социализация»: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205038"/>
            <a:ext cx="5329237" cy="4464050"/>
          </a:xfrm>
          <a:noFill/>
        </p:spPr>
        <p:txBody>
          <a:bodyPr/>
          <a:lstStyle/>
          <a:p>
            <a:pPr>
              <a:lnSpc>
                <a:spcPct val="70000"/>
              </a:lnSpc>
              <a:buSzTx/>
              <a:buFont typeface="Symbol" pitchFamily="18" charset="2"/>
              <a:buChar char=""/>
            </a:pPr>
            <a:r>
              <a:rPr lang="ru-RU" sz="2400" smtClean="0">
                <a:effectLst/>
              </a:rPr>
              <a:t>развитие игровой деятельности детей;</a:t>
            </a:r>
          </a:p>
          <a:p>
            <a:r>
              <a:rPr lang="ru-RU" sz="2400" smtClean="0">
                <a:effectLst/>
              </a:rPr>
              <a:t>приобщение к элементарным общепринятым нормам и правилам взаимоотношения со сверстниками и взрослыми (в том числе моральным);</a:t>
            </a:r>
          </a:p>
          <a:p>
            <a:r>
              <a:rPr lang="ru-RU" sz="2400" smtClean="0">
                <a:effectLst/>
              </a:rPr>
              <a:t>формирование гендерной, семейной,  гражданской принадлежности, патриотических чувств, чувства принадлежности к мировому сообществу.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543550" y="2565400"/>
            <a:ext cx="3600450" cy="2095500"/>
          </a:xfrm>
          <a:noFill/>
        </p:spPr>
        <p:txBody>
          <a:bodyPr/>
          <a:lstStyle/>
          <a:p>
            <a:endParaRPr lang="ru-RU" sz="2800" smtClean="0">
              <a:effectLst/>
            </a:endParaRPr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565400"/>
            <a:ext cx="36353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223962"/>
          </a:xfrm>
          <a:noFill/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600" b="1" smtClean="0">
                <a:effectLst/>
              </a:rPr>
              <a:t>Задачи образовательной</a:t>
            </a:r>
            <a:br>
              <a:rPr lang="ru-RU" sz="36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600" b="1" smtClean="0">
                <a:effectLst/>
              </a:rPr>
              <a:t> области  «Труд»:</a:t>
            </a:r>
            <a:br>
              <a:rPr lang="ru-RU" sz="3600" b="1" smtClean="0">
                <a:effectLst/>
              </a:rPr>
            </a:br>
            <a:endParaRPr lang="ru-RU" sz="3600" b="1" smtClean="0">
              <a:effectLst/>
            </a:endParaRP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981200"/>
            <a:ext cx="4895850" cy="4400550"/>
          </a:xfrm>
          <a:noFill/>
        </p:spPr>
        <p:txBody>
          <a:bodyPr/>
          <a:lstStyle/>
          <a:p>
            <a:r>
              <a:rPr lang="ru-RU" sz="2400" smtClean="0">
                <a:effectLst/>
              </a:rPr>
              <a:t>развитие трудовой деятельности;</a:t>
            </a:r>
          </a:p>
          <a:p>
            <a:r>
              <a:rPr lang="ru-RU" sz="2400" smtClean="0">
                <a:effectLst/>
              </a:rPr>
              <a:t>воспитание ценностного отношения к собственному труду, труду других людей и его результатам;</a:t>
            </a:r>
          </a:p>
          <a:p>
            <a:r>
              <a:rPr lang="ru-RU" sz="2400" smtClean="0">
                <a:effectLst/>
              </a:rPr>
              <a:t>формирование первичных представлений о труде взрослых, его роли в обществе и жизни каждого человека.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4525" y="2205038"/>
            <a:ext cx="3170238" cy="3140075"/>
          </a:xfrm>
          <a:noFill/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49250"/>
            <a:ext cx="8228013" cy="1433513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ru-RU" sz="4000" b="1" smtClean="0"/>
              <a:t>Задачи </a:t>
            </a:r>
            <a:r>
              <a:rPr lang="ru-RU" b="1" smtClean="0"/>
              <a:t>образовательной</a:t>
            </a: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4000" b="1" smtClean="0"/>
              <a:t> области  «Познание»: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981200"/>
            <a:ext cx="4897438" cy="4543425"/>
          </a:xfrm>
        </p:spPr>
        <p:txBody>
          <a:bodyPr/>
          <a:lstStyle/>
          <a:p>
            <a:pPr marL="341313" indent="-341313" algn="l">
              <a:lnSpc>
                <a:spcPct val="80000"/>
              </a:lnSpc>
              <a:buFont typeface="Wingdings" pitchFamily="2" charset="2"/>
              <a:buChar char=""/>
              <a:defRPr/>
            </a:pPr>
            <a:endParaRPr lang="ru-RU" sz="1400" i="1" smtClean="0">
              <a:effectLst/>
              <a:latin typeface="Arial" charset="0"/>
            </a:endParaRPr>
          </a:p>
          <a:p>
            <a:pPr marL="341313" indent="-341313" algn="l">
              <a:lnSpc>
                <a:spcPct val="80000"/>
              </a:lnSpc>
              <a:buFont typeface="Wingdings" pitchFamily="2" charset="2"/>
              <a:buChar char=""/>
              <a:defRPr/>
            </a:pPr>
            <a:r>
              <a:rPr lang="ru-RU" sz="2200" b="1" smtClean="0">
                <a:effectLst/>
              </a:rPr>
              <a:t>сенсорное развитие;</a:t>
            </a:r>
          </a:p>
          <a:p>
            <a:pPr marL="341313" indent="-341313" algn="l">
              <a:lnSpc>
                <a:spcPct val="80000"/>
              </a:lnSpc>
              <a:buFont typeface="Wingdings" pitchFamily="2" charset="2"/>
              <a:buChar char=""/>
              <a:defRPr/>
            </a:pPr>
            <a:r>
              <a:rPr lang="ru-RU" sz="2200" b="1" smtClean="0">
                <a:effectLst/>
              </a:rPr>
              <a:t>развитие познавательно-исследовательской и продуктивной (конструктивной) деятельности;</a:t>
            </a:r>
          </a:p>
          <a:p>
            <a:pPr marL="341313" indent="-341313" algn="l">
              <a:lnSpc>
                <a:spcPct val="80000"/>
              </a:lnSpc>
              <a:buFont typeface="Wingdings" pitchFamily="2" charset="2"/>
              <a:buChar char=""/>
              <a:defRPr/>
            </a:pPr>
            <a:r>
              <a:rPr lang="ru-RU" sz="2200" b="1" smtClean="0">
                <a:effectLst/>
              </a:rPr>
              <a:t>формирование элементарных математических представлений;</a:t>
            </a:r>
          </a:p>
          <a:p>
            <a:pPr marL="341313" indent="-341313" algn="l">
              <a:lnSpc>
                <a:spcPct val="80000"/>
              </a:lnSpc>
              <a:buFont typeface="Wingdings" pitchFamily="2" charset="2"/>
              <a:buChar char=""/>
              <a:defRPr/>
            </a:pPr>
            <a:r>
              <a:rPr lang="ru-RU" sz="2200" b="1" smtClean="0">
                <a:effectLst/>
              </a:rPr>
              <a:t>формирование целостной картины мира, расширение кругозора детей.</a:t>
            </a:r>
            <a:endParaRPr lang="ru-RU" sz="2200" i="1" smtClean="0">
              <a:effectLst/>
              <a:latin typeface="Arial" charset="0"/>
            </a:endParaRPr>
          </a:p>
          <a:p>
            <a:pPr marL="341313" indent="-341313" algn="l">
              <a:lnSpc>
                <a:spcPct val="80000"/>
              </a:lnSpc>
              <a:buFont typeface="Wingdings" pitchFamily="2" charset="2"/>
              <a:buChar char=""/>
              <a:defRPr/>
            </a:pPr>
            <a:endParaRPr lang="ru-RU" sz="2200" i="1" smtClean="0">
              <a:effectLst/>
              <a:latin typeface="Arial" charset="0"/>
            </a:endParaRPr>
          </a:p>
          <a:p>
            <a:pPr marL="341313" indent="-341313" algn="l">
              <a:lnSpc>
                <a:spcPct val="80000"/>
              </a:lnSpc>
              <a:buFont typeface="Wingdings" pitchFamily="2" charset="2"/>
              <a:buChar char=""/>
              <a:defRPr/>
            </a:pPr>
            <a:endParaRPr lang="ru-RU" sz="2200" smtClean="0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35600" y="2420938"/>
            <a:ext cx="3384550" cy="2671762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smtClean="0">
              <a:effectLst/>
            </a:endParaRPr>
          </a:p>
        </p:txBody>
      </p:sp>
      <p:pic>
        <p:nvPicPr>
          <p:cNvPr id="19461" name="Picture 5" descr="picture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2420938"/>
            <a:ext cx="3670300" cy="2879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49250"/>
            <a:ext cx="8228013" cy="1433513"/>
          </a:xfrm>
        </p:spPr>
        <p:txBody>
          <a:bodyPr/>
          <a:lstStyle/>
          <a:p>
            <a:pPr>
              <a:lnSpc>
                <a:spcPct val="65000"/>
              </a:lnSpc>
              <a:defRPr/>
            </a:pPr>
            <a:r>
              <a:rPr lang="ru-RU" b="1" smtClean="0"/>
              <a:t>Задачи образовательной</a:t>
            </a: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b="1" smtClean="0"/>
              <a:t> области «Коммуникация»: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1981200"/>
            <a:ext cx="4537075" cy="4616450"/>
          </a:xfrm>
        </p:spPr>
        <p:txBody>
          <a:bodyPr/>
          <a:lstStyle/>
          <a:p>
            <a:pPr marL="341313" indent="-341313" algn="l">
              <a:buFont typeface="Wingdings" pitchFamily="2" charset="2"/>
              <a:buChar char=""/>
              <a:defRPr/>
            </a:pPr>
            <a:r>
              <a:rPr lang="ru-RU" sz="2000" smtClean="0"/>
              <a:t>развитие свободного общения со взрослыми и детьми;</a:t>
            </a:r>
          </a:p>
          <a:p>
            <a:pPr marL="341313" indent="-341313" algn="l">
              <a:buFont typeface="Wingdings" pitchFamily="2" charset="2"/>
              <a:buChar char=""/>
              <a:defRPr/>
            </a:pPr>
            <a:r>
              <a:rPr lang="ru-RU" sz="2000" smtClean="0"/>
              <a:t>развитие всех компонентов устной речи детей (лексической стороны, грамматического строя речи, произносительной стороны речи; связной речи  -  диалогической и монологической форм) в различных формах и видах детской деятельности;</a:t>
            </a:r>
          </a:p>
          <a:p>
            <a:pPr marL="341313" indent="-341313" algn="l">
              <a:buFont typeface="Wingdings" pitchFamily="2" charset="2"/>
              <a:buChar char=""/>
              <a:defRPr/>
            </a:pPr>
            <a:r>
              <a:rPr lang="ru-RU" sz="2000" smtClean="0"/>
              <a:t>- практическое овладение воспитанниками нормами речи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59338" y="2492375"/>
            <a:ext cx="4038600" cy="2881313"/>
          </a:xfrm>
          <a:noFill/>
        </p:spPr>
        <p:txBody>
          <a:bodyPr/>
          <a:lstStyle/>
          <a:p>
            <a:endParaRPr lang="ru-RU" sz="2800" smtClean="0">
              <a:effectLst/>
            </a:endParaRPr>
          </a:p>
        </p:txBody>
      </p:sp>
      <p:pic>
        <p:nvPicPr>
          <p:cNvPr id="20485" name="Picture 4" descr="PE-121-02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900" y="2420938"/>
            <a:ext cx="4049713" cy="2974975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353425" cy="2043113"/>
          </a:xfrm>
        </p:spPr>
        <p:txBody>
          <a:bodyPr/>
          <a:lstStyle/>
          <a:p>
            <a:pPr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b="1" smtClean="0"/>
              <a:t>Содержание дошкольного образования:</a:t>
            </a: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b="1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331913" y="3068638"/>
            <a:ext cx="7058025" cy="220662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3000" b="1" smtClean="0"/>
              <a:t>- физическое;</a:t>
            </a:r>
            <a:br>
              <a:rPr lang="ru-RU" sz="3000" b="1" smtClean="0"/>
            </a:br>
            <a:r>
              <a:rPr lang="ru-RU" sz="3000" b="1" smtClean="0"/>
              <a:t>- социально – личностное;</a:t>
            </a:r>
            <a:br>
              <a:rPr lang="ru-RU" sz="3000" b="1" smtClean="0"/>
            </a:br>
            <a:r>
              <a:rPr lang="ru-RU" sz="3000" b="1" smtClean="0"/>
              <a:t>- познавательно – речевое;</a:t>
            </a:r>
            <a:br>
              <a:rPr lang="ru-RU" sz="3000" b="1" smtClean="0"/>
            </a:br>
            <a:r>
              <a:rPr lang="ru-RU" sz="3000" b="1" smtClean="0"/>
              <a:t>- художественно – эстетическое.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496300" cy="1217613"/>
          </a:xfrm>
          <a:noFill/>
        </p:spPr>
        <p:txBody>
          <a:bodyPr/>
          <a:lstStyle/>
          <a:p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r>
              <a:rPr lang="ru-RU" sz="3200" b="1" smtClean="0">
                <a:effectLst/>
              </a:rPr>
              <a:t>Задачи образовательной области «Чтение художественной литературы»:</a:t>
            </a:r>
            <a:r>
              <a:rPr lang="ru-RU" sz="3600" b="1" smtClean="0">
                <a:effectLst/>
              </a:rPr>
              <a:t/>
            </a:r>
            <a:br>
              <a:rPr lang="ru-RU" sz="3600" b="1" smtClean="0">
                <a:effectLst/>
              </a:rPr>
            </a:br>
            <a:endParaRPr lang="ru-RU" sz="2400" b="1" smtClean="0">
              <a:effectLst/>
            </a:endParaRP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2133600"/>
            <a:ext cx="4826000" cy="4175125"/>
          </a:xfrm>
          <a:noFill/>
        </p:spPr>
        <p:txBody>
          <a:bodyPr/>
          <a:lstStyle/>
          <a:p>
            <a:pPr>
              <a:buFontTx/>
              <a:buChar char="-"/>
            </a:pPr>
            <a:r>
              <a:rPr lang="ru-RU" sz="2000" b="1" smtClean="0">
                <a:effectLst/>
              </a:rPr>
              <a:t>- </a:t>
            </a:r>
            <a:r>
              <a:rPr lang="ru-RU" sz="2200" b="1" smtClean="0">
                <a:effectLst/>
              </a:rPr>
              <a:t>формирование целостной картины мира, в том числе первичных ценностных представлений;</a:t>
            </a:r>
          </a:p>
          <a:p>
            <a:pPr>
              <a:buFontTx/>
              <a:buChar char="-"/>
            </a:pPr>
            <a:r>
              <a:rPr lang="ru-RU" sz="2200" b="1" smtClean="0">
                <a:effectLst/>
              </a:rPr>
              <a:t>- развитие литературной речи;</a:t>
            </a:r>
          </a:p>
          <a:p>
            <a:pPr>
              <a:buFontTx/>
              <a:buChar char="-"/>
            </a:pPr>
            <a:r>
              <a:rPr lang="ru-RU" sz="2200" b="1" smtClean="0">
                <a:effectLst/>
              </a:rPr>
              <a:t>- приобщение к словесному искусству, в том числе развитие художественного восприятия и эстетического вкуса.</a:t>
            </a:r>
            <a:r>
              <a:rPr lang="ru-RU" sz="2200" b="1" smtClean="0">
                <a:effectLst/>
                <a:latin typeface="Arial" charset="0"/>
              </a:rPr>
              <a:t/>
            </a:r>
            <a:br>
              <a:rPr lang="ru-RU" sz="2200" b="1" smtClean="0">
                <a:effectLst/>
                <a:latin typeface="Arial" charset="0"/>
              </a:rPr>
            </a:br>
            <a:endParaRPr lang="ru-RU" sz="2200" b="1" smtClean="0">
              <a:effectLst/>
              <a:latin typeface="Arial" charset="0"/>
            </a:endParaRP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508625" y="2133600"/>
            <a:ext cx="3176588" cy="3960813"/>
          </a:xfrm>
          <a:noFill/>
        </p:spPr>
        <p:txBody>
          <a:bodyPr/>
          <a:lstStyle/>
          <a:p>
            <a:endParaRPr lang="ru-RU" sz="2800" smtClean="0">
              <a:effectLst/>
            </a:endParaRPr>
          </a:p>
        </p:txBody>
      </p:sp>
      <p:pic>
        <p:nvPicPr>
          <p:cNvPr id="21509" name="Picture 8" descr="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133600"/>
            <a:ext cx="316706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8013" cy="1306513"/>
          </a:xfrm>
          <a:noFill/>
        </p:spPr>
        <p:txBody>
          <a:bodyPr/>
          <a:lstStyle/>
          <a:p>
            <a:r>
              <a:rPr lang="ru-RU" sz="3400" b="1" smtClean="0">
                <a:effectLst/>
              </a:rPr>
              <a:t>Задачи образовательной области «Художественное творчество»:</a:t>
            </a:r>
            <a:r>
              <a:rPr lang="ru-RU" sz="4000" b="1" smtClean="0">
                <a:effectLst/>
              </a:rPr>
              <a:t> 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1981200"/>
            <a:ext cx="4824412" cy="4256088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smtClean="0">
                <a:effectLst/>
              </a:rPr>
              <a:t> </a:t>
            </a:r>
            <a:r>
              <a:rPr lang="ru-RU" sz="2400" b="1" smtClean="0">
                <a:effectLst/>
              </a:rPr>
              <a:t>- развитие продуктивной деятельности детей (рисование, лепка, аппликация, художественный труд);</a:t>
            </a:r>
          </a:p>
          <a:p>
            <a:pPr>
              <a:buFontTx/>
              <a:buNone/>
            </a:pPr>
            <a:r>
              <a:rPr lang="ru-RU" sz="2400" b="1" smtClean="0">
                <a:effectLst/>
              </a:rPr>
              <a:t>-   развитие детского творчества;</a:t>
            </a:r>
          </a:p>
          <a:p>
            <a:pPr>
              <a:buFontTx/>
              <a:buNone/>
            </a:pPr>
            <a:r>
              <a:rPr lang="ru-RU" sz="2400" b="1" smtClean="0">
                <a:effectLst/>
              </a:rPr>
              <a:t>-   приобщение к изобразительному               искусству</a:t>
            </a:r>
            <a:endParaRPr lang="ru-RU" sz="2400" b="1" smtClean="0">
              <a:effectLst/>
              <a:latin typeface="Arial" charset="0"/>
            </a:endParaRPr>
          </a:p>
        </p:txBody>
      </p:sp>
      <p:sp>
        <p:nvSpPr>
          <p:cNvPr id="22532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92725" y="1916113"/>
            <a:ext cx="3600450" cy="4608512"/>
          </a:xfrm>
          <a:noFill/>
        </p:spPr>
        <p:txBody>
          <a:bodyPr/>
          <a:lstStyle/>
          <a:p>
            <a:endParaRPr lang="ru-RU" sz="2800" smtClean="0">
              <a:effectLst/>
            </a:endParaRPr>
          </a:p>
        </p:txBody>
      </p:sp>
      <p:pic>
        <p:nvPicPr>
          <p:cNvPr id="22533" name="Picture 6" descr="0000018347-original"/>
          <p:cNvPicPr>
            <a:picLocks noChangeAspect="1" noChangeArrowheads="1"/>
          </p:cNvPicPr>
          <p:nvPr/>
        </p:nvPicPr>
        <p:blipFill>
          <a:blip r:embed="rId2" cstate="print"/>
          <a:srcRect t="13142" b="3320"/>
          <a:stretch>
            <a:fillRect/>
          </a:stretch>
        </p:blipFill>
        <p:spPr bwMode="auto">
          <a:xfrm>
            <a:off x="5292725" y="1916113"/>
            <a:ext cx="35877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smtClean="0">
                <a:effectLst/>
              </a:rPr>
              <a:t>Задачи образовательной области «Музыка»:</a:t>
            </a:r>
            <a:endParaRPr lang="ru-RU" sz="2800" b="1" smtClean="0">
              <a:effectLst/>
            </a:endParaRPr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2133600"/>
            <a:ext cx="4402138" cy="4103688"/>
          </a:xfrm>
          <a:noFill/>
        </p:spPr>
        <p:txBody>
          <a:bodyPr/>
          <a:lstStyle/>
          <a:p>
            <a:pPr>
              <a:buFontTx/>
              <a:buNone/>
            </a:pPr>
            <a:endParaRPr lang="ru-RU" sz="300" b="1" smtClean="0">
              <a:effectLst/>
            </a:endParaRPr>
          </a:p>
          <a:p>
            <a:pPr>
              <a:buFontTx/>
              <a:buNone/>
            </a:pPr>
            <a:endParaRPr lang="ru-RU" sz="300" b="1" smtClean="0">
              <a:effectLst/>
            </a:endParaRPr>
          </a:p>
          <a:p>
            <a:pPr>
              <a:buFontTx/>
              <a:buNone/>
            </a:pPr>
            <a:r>
              <a:rPr lang="ru-RU" sz="3000" b="1" smtClean="0">
                <a:effectLst/>
              </a:rPr>
              <a:t>- развитие музыкально-художественной деятельности;</a:t>
            </a:r>
          </a:p>
          <a:p>
            <a:pPr>
              <a:buFontTx/>
              <a:buNone/>
            </a:pPr>
            <a:r>
              <a:rPr lang="ru-RU" sz="3000" b="1" smtClean="0">
                <a:effectLst/>
              </a:rPr>
              <a:t>- приобщение к музыкальному искусству.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92725" y="2060575"/>
            <a:ext cx="3600450" cy="4392613"/>
          </a:xfrm>
          <a:noFill/>
        </p:spPr>
        <p:txBody>
          <a:bodyPr/>
          <a:lstStyle/>
          <a:p>
            <a:endParaRPr lang="ru-RU" sz="2800" smtClean="0">
              <a:effectLst/>
            </a:endParaRPr>
          </a:p>
        </p:txBody>
      </p:sp>
      <p:pic>
        <p:nvPicPr>
          <p:cNvPr id="23557" name="Picture 6" descr="414585"/>
          <p:cNvPicPr>
            <a:picLocks noChangeAspect="1" noChangeArrowheads="1"/>
          </p:cNvPicPr>
          <p:nvPr/>
        </p:nvPicPr>
        <p:blipFill>
          <a:blip r:embed="rId2" cstate="print"/>
          <a:srcRect t="14073"/>
          <a:stretch>
            <a:fillRect/>
          </a:stretch>
        </p:blipFill>
        <p:spPr bwMode="auto">
          <a:xfrm>
            <a:off x="5292725" y="2060575"/>
            <a:ext cx="36734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500063"/>
            <a:ext cx="7772400" cy="1633537"/>
          </a:xfrm>
        </p:spPr>
        <p:txBody>
          <a:bodyPr/>
          <a:lstStyle/>
          <a:p>
            <a:pPr>
              <a:defRPr/>
            </a:pPr>
            <a:r>
              <a:rPr lang="ru-RU" b="1" smtClean="0"/>
              <a:t>Содержание коррекционной работы</a:t>
            </a:r>
            <a:r>
              <a:rPr lang="ru-RU" smtClean="0">
                <a:effectLst/>
              </a:rPr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2781300"/>
            <a:ext cx="8250237" cy="3357563"/>
          </a:xfrm>
        </p:spPr>
        <p:txBody>
          <a:bodyPr/>
          <a:lstStyle/>
          <a:p>
            <a:pPr>
              <a:defRPr/>
            </a:pPr>
            <a:r>
              <a:rPr lang="ru-RU" sz="2800" smtClean="0"/>
              <a:t>- Выявление особых образовательных потребностей;</a:t>
            </a:r>
          </a:p>
          <a:p>
            <a:pPr>
              <a:defRPr/>
            </a:pPr>
            <a:r>
              <a:rPr lang="ru-RU" sz="2800" smtClean="0"/>
              <a:t>- Осуществление индивидуально ориентированной                                           психолого-медико-педагогической помощи;</a:t>
            </a:r>
          </a:p>
          <a:p>
            <a:pPr>
              <a:defRPr/>
            </a:pPr>
            <a:r>
              <a:rPr lang="ru-RU" sz="2800" smtClean="0"/>
              <a:t>- Возможность освоения Программы.</a:t>
            </a: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476250"/>
            <a:ext cx="8177213" cy="2160588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ru-RU" sz="3200" b="1" smtClean="0"/>
              <a:t>Перечень, содержание и план реализации </a:t>
            </a:r>
            <a:br>
              <a:rPr lang="ru-RU" sz="3200" b="1" smtClean="0"/>
            </a:br>
            <a:r>
              <a:rPr lang="ru-RU" sz="3200" b="1" smtClean="0"/>
              <a:t>индивидуально ориентированных коррекционных мероприятий</a:t>
            </a:r>
            <a:br>
              <a:rPr lang="ru-RU" sz="3200" b="1" smtClean="0"/>
            </a:br>
            <a:r>
              <a:rPr lang="ru-RU" sz="3200" b="1" smtClean="0"/>
              <a:t> с детьми с ограниченными возможностями здоровья: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3141663"/>
            <a:ext cx="8535988" cy="3303587"/>
          </a:xfrm>
        </p:spPr>
        <p:txBody>
          <a:bodyPr/>
          <a:lstStyle/>
          <a:p>
            <a:pPr>
              <a:defRPr/>
            </a:pPr>
            <a:endParaRPr lang="ru-RU" sz="300" smtClean="0"/>
          </a:p>
          <a:p>
            <a:pPr>
              <a:defRPr/>
            </a:pPr>
            <a:r>
              <a:rPr lang="ru-RU" smtClean="0"/>
              <a:t>- описание системы комплексного психолого-медико-педагогического сопровождения;</a:t>
            </a:r>
          </a:p>
          <a:p>
            <a:pPr>
              <a:defRPr/>
            </a:pPr>
            <a:r>
              <a:rPr lang="ru-RU" smtClean="0"/>
              <a:t>- описание специальных условий обучения и воспитания</a:t>
            </a:r>
          </a:p>
          <a:p>
            <a:pPr algn="l">
              <a:buFont typeface="Arial" charset="0"/>
              <a:buChar char="•"/>
              <a:defRPr/>
            </a:pPr>
            <a:endParaRPr lang="ru-RU" smtClean="0"/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65000"/>
              </a:lnSpc>
              <a:defRPr/>
            </a:pPr>
            <a:r>
              <a:rPr lang="ru-RU" sz="4200" b="1" smtClean="0"/>
              <a:t>Итоговые результаты освоения Программы</a:t>
            </a:r>
            <a:r>
              <a:rPr lang="ru-RU" sz="4200" smtClean="0">
                <a:effectLst/>
              </a:rPr>
              <a:t> </a:t>
            </a:r>
            <a:r>
              <a:rPr lang="ru-RU" sz="4200" b="1" smtClean="0"/>
              <a:t>: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1600" smtClean="0"/>
              <a:t>физически развитый, овладевший основными культурно-гигиеническим навыками;</a:t>
            </a:r>
          </a:p>
          <a:p>
            <a:pPr>
              <a:defRPr/>
            </a:pPr>
            <a:r>
              <a:rPr lang="ru-RU" sz="1600" smtClean="0"/>
              <a:t> любознательный, активный; </a:t>
            </a:r>
          </a:p>
          <a:p>
            <a:pPr>
              <a:defRPr/>
            </a:pPr>
            <a:r>
              <a:rPr lang="ru-RU" sz="1600" smtClean="0"/>
              <a:t>эмоционально отзывчивый;</a:t>
            </a:r>
          </a:p>
          <a:p>
            <a:pPr>
              <a:defRPr/>
            </a:pPr>
            <a:r>
              <a:rPr lang="ru-RU" sz="1600" smtClean="0"/>
              <a:t>овладевший средствами общения  и способами взаимодействия со взрослыми и сверстниками;</a:t>
            </a:r>
          </a:p>
          <a:p>
            <a:pPr>
              <a:defRPr/>
            </a:pPr>
            <a:r>
              <a:rPr lang="ru-RU" sz="1600" smtClean="0"/>
              <a:t>способный управлять своим поведением и планировать свои действия на основе первичных ценностных представлений, соблюдающий элементарные общепринятые нормы и правила поведения;</a:t>
            </a:r>
          </a:p>
          <a:p>
            <a:pPr>
              <a:defRPr/>
            </a:pPr>
            <a:r>
              <a:rPr lang="ru-RU" sz="1600" smtClean="0"/>
              <a:t>способный решать интеллектуальные и личностные задачи (проблемы), адекватные возрасту;</a:t>
            </a:r>
          </a:p>
          <a:p>
            <a:pPr>
              <a:defRPr/>
            </a:pPr>
            <a:r>
              <a:rPr lang="ru-RU" sz="1600" smtClean="0"/>
              <a:t>имеющий первичные представления о себе, семье, обществе, государстве, мире и природе;</a:t>
            </a:r>
          </a:p>
          <a:p>
            <a:pPr>
              <a:defRPr/>
            </a:pPr>
            <a:r>
              <a:rPr lang="ru-RU" sz="1600" smtClean="0"/>
              <a:t>овладевший универсальными предпосылками учебной деятельности;</a:t>
            </a:r>
          </a:p>
          <a:p>
            <a:pPr>
              <a:defRPr/>
            </a:pPr>
            <a:r>
              <a:rPr lang="ru-RU" sz="1600" smtClean="0"/>
              <a:t>овладевший необходимыми умениями и навыками, необходимыми для осуществления различных видов детской деятельности.</a:t>
            </a:r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8012" cy="1512888"/>
          </a:xfrm>
          <a:noFill/>
        </p:spPr>
        <p:txBody>
          <a:bodyPr/>
          <a:lstStyle/>
          <a:p>
            <a:r>
              <a:rPr lang="ru-RU" b="1" smtClean="0">
                <a:effectLst/>
              </a:rPr>
              <a:t>Профессиональная компетентность</a:t>
            </a:r>
            <a:r>
              <a:rPr lang="ru-RU" smtClean="0">
                <a:effectLst/>
              </a:rPr>
              <a:t>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708275"/>
            <a:ext cx="8228012" cy="3455988"/>
          </a:xfrm>
          <a:noFill/>
        </p:spPr>
        <p:txBody>
          <a:bodyPr/>
          <a:lstStyle/>
          <a:p>
            <a:pPr>
              <a:lnSpc>
                <a:spcPct val="70000"/>
              </a:lnSpc>
            </a:pPr>
            <a:endParaRPr lang="ru-RU" sz="2800" b="1" smtClean="0">
              <a:effectLst/>
            </a:endParaRPr>
          </a:p>
          <a:p>
            <a:pPr>
              <a:lnSpc>
                <a:spcPct val="70000"/>
              </a:lnSpc>
            </a:pPr>
            <a:r>
              <a:rPr lang="ru-RU" sz="2800" b="1" smtClean="0">
                <a:effectLst/>
              </a:rPr>
              <a:t>Нормативно-правовая база, регулирующая деятельность педагога дошкольного учреждения;</a:t>
            </a:r>
          </a:p>
          <a:p>
            <a:pPr>
              <a:lnSpc>
                <a:spcPct val="70000"/>
              </a:lnSpc>
            </a:pPr>
            <a:r>
              <a:rPr lang="ru-RU" sz="2800" b="1" smtClean="0">
                <a:effectLst/>
              </a:rPr>
              <a:t>Глоссарий;</a:t>
            </a:r>
          </a:p>
          <a:p>
            <a:pPr>
              <a:lnSpc>
                <a:spcPct val="70000"/>
              </a:lnSpc>
            </a:pPr>
            <a:r>
              <a:rPr lang="ru-RU" sz="2800" b="1" smtClean="0">
                <a:effectLst/>
              </a:rPr>
              <a:t>Повышение уровня квалификации (самодиагностика педагога);</a:t>
            </a:r>
          </a:p>
          <a:p>
            <a:pPr>
              <a:lnSpc>
                <a:spcPct val="70000"/>
              </a:lnSpc>
            </a:pPr>
            <a:r>
              <a:rPr lang="ru-RU" sz="2800" b="1" smtClean="0">
                <a:effectLst/>
              </a:rPr>
              <a:t>Самообразование.</a:t>
            </a:r>
            <a:endParaRPr lang="ru-RU" sz="2800" smtClean="0">
              <a:effectLst/>
            </a:endParaRPr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9250"/>
            <a:ext cx="8228013" cy="1279525"/>
          </a:xfrm>
          <a:noFill/>
        </p:spPr>
        <p:txBody>
          <a:bodyPr/>
          <a:lstStyle/>
          <a:p>
            <a:r>
              <a:rPr lang="ru-RU" b="1" smtClean="0">
                <a:effectLst/>
              </a:rPr>
              <a:t>Рейтинг педагога</a:t>
            </a:r>
            <a:r>
              <a:rPr lang="ru-RU" smtClean="0">
                <a:effectLst/>
              </a:rPr>
              <a:t>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435975" cy="4824413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Отзывы администрации о профессиональной деятельности педагога;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Отзывы родителей о профессиональной деятельности педагога;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Отзывы воспитанников о профессиональной деятельности педагога;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Результаты анкетирования участников образовательного процесса;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Грамоты, дипломы, награды за участие в конкурсах, смотрах и т.п.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Самоанализ педагога по реализации образовательной программы;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Самоанализ педагога по аттестационным и аккредитационным показателям;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Анализ журналов динамики достижений детей группы;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Рейтинг педагога среди педагогов ДОУ (критерии утверждены советом учреждения).</a:t>
            </a:r>
          </a:p>
          <a:p>
            <a:pPr>
              <a:lnSpc>
                <a:spcPct val="80000"/>
              </a:lnSpc>
            </a:pPr>
            <a:endParaRPr lang="ru-RU" sz="2000" smtClean="0">
              <a:effectLst/>
            </a:endParaRPr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8012" cy="1433513"/>
          </a:xfrm>
          <a:noFill/>
        </p:spPr>
        <p:txBody>
          <a:bodyPr/>
          <a:lstStyle/>
          <a:p>
            <a:r>
              <a:rPr lang="ru-RU" b="1" smtClean="0">
                <a:effectLst/>
              </a:rPr>
              <a:t>Критерии (баллы):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81200"/>
            <a:ext cx="8964612" cy="4256088"/>
          </a:xfrm>
          <a:noFill/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300" b="1" smtClean="0">
              <a:effectLst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3400" b="1" smtClean="0">
              <a:effectLst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400" b="1" smtClean="0">
                <a:effectLst/>
              </a:rPr>
              <a:t>Уровень образования педагога:</a:t>
            </a:r>
            <a:endParaRPr lang="ru-RU" sz="300" b="1" smtClean="0">
              <a:effectLst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3400" b="1" smtClean="0">
              <a:effectLst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b="1" smtClean="0">
                <a:effectLst/>
              </a:rPr>
              <a:t>Высшее педагогическое (+5)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b="1" smtClean="0">
                <a:effectLst/>
              </a:rPr>
              <a:t>Высшее непедагогическое (+4)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b="1" smtClean="0">
                <a:effectLst/>
              </a:rPr>
              <a:t>Среднее специальное педагогическое (+3)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b="1" smtClean="0">
                <a:effectLst/>
              </a:rPr>
              <a:t>Среднее специальное непедагогическое(+2)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b="1" smtClean="0">
                <a:effectLst/>
              </a:rPr>
              <a:t>Другое (+1)</a:t>
            </a:r>
          </a:p>
        </p:txBody>
      </p:sp>
    </p:spTree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smtClean="0">
                <a:effectLst/>
              </a:rPr>
              <a:t>Квалификационная категория педагога: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7013" cy="4113213"/>
          </a:xfrm>
          <a:noFill/>
        </p:spPr>
        <p:txBody>
          <a:bodyPr/>
          <a:lstStyle/>
          <a:p>
            <a:pPr>
              <a:buFontTx/>
              <a:buNone/>
            </a:pPr>
            <a:endParaRPr lang="ru-RU" sz="2800" b="1" smtClean="0">
              <a:effectLst/>
            </a:endParaRPr>
          </a:p>
          <a:p>
            <a:pPr>
              <a:buFontTx/>
              <a:buChar char="-"/>
            </a:pPr>
            <a:r>
              <a:rPr lang="ru-RU" b="1" smtClean="0">
                <a:effectLst/>
              </a:rPr>
              <a:t>Высшая (+5);</a:t>
            </a:r>
          </a:p>
          <a:p>
            <a:pPr>
              <a:buFontTx/>
              <a:buChar char="-"/>
            </a:pPr>
            <a:endParaRPr lang="ru-RU" b="1" smtClean="0">
              <a:effectLst/>
            </a:endParaRPr>
          </a:p>
          <a:p>
            <a:pPr>
              <a:buFontTx/>
              <a:buChar char="-"/>
            </a:pPr>
            <a:r>
              <a:rPr lang="ru-RU" b="1" smtClean="0">
                <a:effectLst/>
              </a:rPr>
              <a:t>Первая (+4);</a:t>
            </a:r>
          </a:p>
          <a:p>
            <a:pPr>
              <a:buFontTx/>
              <a:buChar char="-"/>
            </a:pPr>
            <a:endParaRPr lang="ru-RU" b="1" smtClean="0">
              <a:effectLst/>
            </a:endParaRPr>
          </a:p>
          <a:p>
            <a:pPr>
              <a:buFontTx/>
              <a:buChar char="-"/>
            </a:pPr>
            <a:r>
              <a:rPr lang="ru-RU" b="1" smtClean="0">
                <a:effectLst/>
              </a:rPr>
              <a:t>Вторая (+3);</a:t>
            </a:r>
          </a:p>
          <a:p>
            <a:endParaRPr lang="ru-RU" smtClean="0">
              <a:effectLst/>
            </a:endParaRPr>
          </a:p>
        </p:txBody>
      </p:sp>
      <p:pic>
        <p:nvPicPr>
          <p:cNvPr id="30724" name="Picture 6" descr="13771_2849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2420938"/>
            <a:ext cx="4473575" cy="3314700"/>
          </a:xfrm>
          <a:noFill/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476250"/>
            <a:ext cx="8135937" cy="1758950"/>
          </a:xfrm>
        </p:spPr>
        <p:txBody>
          <a:bodyPr/>
          <a:lstStyle/>
          <a:p>
            <a:pPr>
              <a:lnSpc>
                <a:spcPct val="65000"/>
              </a:lnSpc>
              <a:defRPr/>
            </a:pP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b="1" smtClean="0"/>
              <a:t>Состав образовательных</a:t>
            </a: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mtClean="0"/>
              <a:t> </a:t>
            </a:r>
            <a:r>
              <a:rPr lang="ru-RU" b="1" smtClean="0"/>
              <a:t>областей</a:t>
            </a:r>
            <a:r>
              <a:rPr lang="ru-RU" sz="3600" b="1" smtClean="0"/>
              <a:t>:</a:t>
            </a:r>
            <a:br>
              <a:rPr lang="ru-RU" sz="3600" b="1" smtClean="0"/>
            </a:br>
            <a:r>
              <a:rPr lang="ru-RU" sz="3600" smtClean="0"/>
              <a:t/>
            </a:r>
            <a:br>
              <a:rPr lang="ru-RU" sz="3600" smtClean="0"/>
            </a:br>
            <a:endParaRPr lang="ru-RU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116013" y="2060575"/>
            <a:ext cx="7632700" cy="4392613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smtClean="0"/>
              <a:t>1.«Физическая культура»;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smtClean="0"/>
              <a:t>2.«Здоровье»;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smtClean="0"/>
              <a:t>3.«Социализация»;</a:t>
            </a:r>
            <a:br>
              <a:rPr lang="ru-RU" sz="3000" smtClean="0"/>
            </a:br>
            <a:r>
              <a:rPr lang="ru-RU" sz="3000" smtClean="0"/>
              <a:t>4.«Труд»;</a:t>
            </a:r>
            <a:br>
              <a:rPr lang="ru-RU" sz="3000" smtClean="0"/>
            </a:br>
            <a:r>
              <a:rPr lang="ru-RU" sz="3000" smtClean="0"/>
              <a:t>5.«Безопасность»;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smtClean="0"/>
              <a:t>6.«Чтение художественной литературы»;</a:t>
            </a:r>
            <a:br>
              <a:rPr lang="ru-RU" sz="3000" smtClean="0"/>
            </a:br>
            <a:r>
              <a:rPr lang="ru-RU" sz="3000" smtClean="0"/>
              <a:t>7.«Коммуникация»;</a:t>
            </a:r>
            <a:br>
              <a:rPr lang="ru-RU" sz="3000" smtClean="0"/>
            </a:br>
            <a:r>
              <a:rPr lang="ru-RU" sz="3000" smtClean="0"/>
              <a:t>8.«Познание»;</a:t>
            </a:r>
            <a:br>
              <a:rPr lang="ru-RU" sz="3000" smtClean="0"/>
            </a:br>
            <a:r>
              <a:rPr lang="ru-RU" sz="3000" smtClean="0"/>
              <a:t>9.«Музыка»;</a:t>
            </a:r>
            <a:br>
              <a:rPr lang="ru-RU" sz="3000" smtClean="0"/>
            </a:br>
            <a:r>
              <a:rPr lang="ru-RU" sz="3000" smtClean="0"/>
              <a:t>10.«Художественное творчество».</a:t>
            </a:r>
          </a:p>
        </p:txBody>
      </p:sp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4000" b="1" smtClean="0">
                <a:effectLst/>
              </a:rPr>
              <a:t/>
            </a:r>
            <a:br>
              <a:rPr lang="ru-RU" sz="4000" b="1" smtClean="0">
                <a:effectLst/>
              </a:rPr>
            </a:br>
            <a:r>
              <a:rPr lang="ru-RU" b="1" smtClean="0">
                <a:effectLst/>
              </a:rPr>
              <a:t>Стаж работы:</a:t>
            </a:r>
            <a:br>
              <a:rPr lang="ru-RU" b="1" smtClean="0">
                <a:effectLst/>
              </a:rPr>
            </a:br>
            <a:endParaRPr lang="ru-RU" b="1" smtClean="0">
              <a:effectLst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636838"/>
            <a:ext cx="3168650" cy="3103562"/>
          </a:xfrm>
          <a:noFill/>
        </p:spPr>
        <p:txBody>
          <a:bodyPr/>
          <a:lstStyle/>
          <a:p>
            <a:r>
              <a:rPr lang="ru-RU" sz="2800" b="1" smtClean="0">
                <a:effectLst/>
              </a:rPr>
              <a:t>1 год (+1);</a:t>
            </a:r>
          </a:p>
          <a:p>
            <a:r>
              <a:rPr lang="ru-RU" sz="2800" b="1" smtClean="0">
                <a:effectLst/>
              </a:rPr>
              <a:t>5 лет (+3);</a:t>
            </a:r>
          </a:p>
          <a:p>
            <a:r>
              <a:rPr lang="ru-RU" sz="2800" b="1" smtClean="0">
                <a:effectLst/>
              </a:rPr>
              <a:t>10 лет (+4);</a:t>
            </a:r>
          </a:p>
          <a:p>
            <a:r>
              <a:rPr lang="ru-RU" sz="2800" b="1" smtClean="0">
                <a:effectLst/>
              </a:rPr>
              <a:t>20 лет (+5)</a:t>
            </a:r>
          </a:p>
          <a:p>
            <a:endParaRPr lang="ru-RU" sz="2800" smtClean="0">
              <a:effectLst/>
            </a:endParaRPr>
          </a:p>
        </p:txBody>
      </p:sp>
      <p:sp>
        <p:nvSpPr>
          <p:cNvPr id="3174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6613" y="2205038"/>
            <a:ext cx="4038600" cy="3240087"/>
          </a:xfrm>
          <a:noFill/>
        </p:spPr>
        <p:txBody>
          <a:bodyPr/>
          <a:lstStyle/>
          <a:p>
            <a:endParaRPr lang="ru-RU" sz="2800" smtClean="0">
              <a:effectLst/>
            </a:endParaRPr>
          </a:p>
        </p:txBody>
      </p:sp>
      <p:pic>
        <p:nvPicPr>
          <p:cNvPr id="31749" name="Picture 6" descr="4104e41405124d4c1ea52db612e32f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2060575"/>
            <a:ext cx="5080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Число детей в группе:</a:t>
            </a:r>
          </a:p>
        </p:txBody>
      </p:sp>
      <p:pic>
        <p:nvPicPr>
          <p:cNvPr id="32771" name="Picture 5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 cstate="print"/>
          <a:srcRect b="8847"/>
          <a:stretch>
            <a:fillRect/>
          </a:stretch>
        </p:blipFill>
        <p:spPr>
          <a:xfrm>
            <a:off x="179388" y="2349500"/>
            <a:ext cx="4105275" cy="281622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1800" b="1" smtClean="0">
                <a:solidFill>
                  <a:srgbClr val="FF6600"/>
                </a:solidFill>
              </a:rPr>
              <a:t>	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	</a:t>
            </a:r>
            <a:r>
              <a:rPr lang="ru-RU" sz="2200" b="1" smtClean="0">
                <a:solidFill>
                  <a:schemeClr val="bg1"/>
                </a:solidFill>
              </a:rPr>
              <a:t>Ясли: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	более   15 человек		     (+5)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	1-я младшая – 17 человек (+3)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	1-я младшая – более 17 человек 					     (+5)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	</a:t>
            </a:r>
            <a:r>
              <a:rPr lang="ru-RU" sz="2200" b="1" smtClean="0">
                <a:solidFill>
                  <a:schemeClr val="bg1"/>
                </a:solidFill>
              </a:rPr>
              <a:t>Дошкольные группы: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  	20 человек			 	     (+2)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  	22 человека		 		     (+3)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chemeClr val="bg1"/>
                </a:solidFill>
              </a:rPr>
              <a:t>  	более 22 человек	 		     (+5)</a:t>
            </a:r>
          </a:p>
        </p:txBody>
      </p:sp>
    </p:spTree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8012" cy="178435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1" smtClean="0"/>
              <a:t>Количество посещений       (дней в году)                      одним ребёнком</a:t>
            </a:r>
            <a:endParaRPr lang="en-GB" sz="3800" b="1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2924175"/>
            <a:ext cx="4968875" cy="25923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sz="2800" smtClean="0"/>
          </a:p>
          <a:p>
            <a:pPr eaLnBrk="1" hangingPunct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000" smtClean="0"/>
              <a:t>Ясли и сад – не ниже среднего по городу (+3)</a:t>
            </a:r>
          </a:p>
          <a:p>
            <a:pPr eaLnBrk="1" hangingPunct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000" smtClean="0"/>
              <a:t>Ясли 170 и более    (+5)</a:t>
            </a:r>
          </a:p>
          <a:p>
            <a:pPr eaLnBrk="1" hangingPunct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000" smtClean="0"/>
              <a:t>Сад 180 и более      (+5)</a:t>
            </a:r>
            <a:endParaRPr lang="en-GB" sz="3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3000" b="1" smtClean="0"/>
          </a:p>
        </p:txBody>
      </p:sp>
      <p:pic>
        <p:nvPicPr>
          <p:cNvPr id="33796" name="Picture 8" descr="FdZjvzwUL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24525" y="2349500"/>
            <a:ext cx="3227388" cy="4113213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80400" cy="1782762"/>
          </a:xfrm>
          <a:noFill/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 b="1" smtClean="0">
                <a:effectLst/>
              </a:rPr>
              <a:t/>
            </a:r>
            <a:br>
              <a:rPr lang="ru-RU" b="1" smtClean="0">
                <a:effectLst/>
              </a:rPr>
            </a:br>
            <a:r>
              <a:rPr lang="ru-RU" b="1" smtClean="0">
                <a:effectLst/>
              </a:rPr>
              <a:t>Количество дней в году,</a:t>
            </a:r>
            <a:br>
              <a:rPr lang="ru-RU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b="1" smtClean="0">
                <a:effectLst/>
              </a:rPr>
              <a:t> пропущенных одним </a:t>
            </a: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b="1" smtClean="0">
                <a:effectLst/>
              </a:rPr>
              <a:t>ребёнком по болезни</a:t>
            </a:r>
            <a:br>
              <a:rPr lang="ru-RU" b="1" smtClean="0">
                <a:effectLst/>
              </a:rPr>
            </a:br>
            <a:endParaRPr lang="ru-RU" b="1" smtClean="0">
              <a:effectLst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852738"/>
            <a:ext cx="4037012" cy="2887662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00" b="1" smtClean="0">
              <a:effectLst/>
              <a:latin typeface="Arial" charset="0"/>
            </a:endParaRPr>
          </a:p>
          <a:p>
            <a:pPr marL="742950" lvl="1" indent="-285750">
              <a:lnSpc>
                <a:spcPct val="70000"/>
              </a:lnSpc>
            </a:pPr>
            <a:r>
              <a:rPr lang="ru-RU" sz="3000" b="1" smtClean="0">
                <a:effectLst/>
                <a:latin typeface="Arial" charset="0"/>
              </a:rPr>
              <a:t>ниже среднего                   по городу (+3)</a:t>
            </a:r>
          </a:p>
          <a:p>
            <a:pPr marL="742950" lvl="1" indent="-285750">
              <a:lnSpc>
                <a:spcPct val="70000"/>
              </a:lnSpc>
              <a:buFont typeface="Wingdings" pitchFamily="2" charset="2"/>
              <a:buNone/>
            </a:pPr>
            <a:endParaRPr lang="ru-RU" sz="3000" b="1" smtClean="0">
              <a:effectLst/>
              <a:latin typeface="Arial" charset="0"/>
            </a:endParaRPr>
          </a:p>
          <a:p>
            <a:pPr marL="742950" lvl="1" indent="-285750">
              <a:lnSpc>
                <a:spcPct val="70000"/>
              </a:lnSpc>
            </a:pPr>
            <a:r>
              <a:rPr lang="ru-RU" sz="3000" b="1" smtClean="0">
                <a:effectLst/>
                <a:latin typeface="Arial" charset="0"/>
              </a:rPr>
              <a:t>ниже среднего                 по ДОУ      (+3)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ru-RU" sz="3000" b="1" smtClean="0">
              <a:effectLst/>
            </a:endParaRPr>
          </a:p>
        </p:txBody>
      </p:sp>
      <p:pic>
        <p:nvPicPr>
          <p:cNvPr id="34820" name="Picture 5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2420938"/>
            <a:ext cx="4038600" cy="4040187"/>
          </a:xfrm>
        </p:spPr>
      </p:pic>
    </p:spTree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49250"/>
            <a:ext cx="8228013" cy="192722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 smtClean="0"/>
              <a:t>Результат во время аттестации и аккредитации ДОУ</a:t>
            </a:r>
            <a:endParaRPr lang="en-GB" sz="4000" b="1" smtClean="0">
              <a:latin typeface="Arial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2781300"/>
            <a:ext cx="4037012" cy="3097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b="1" smtClean="0"/>
              <a:t>Выше среднего по саду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b="1" smtClean="0"/>
              <a:t>   (+5)</a:t>
            </a: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sz="2800" b="1" smtClean="0"/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b="1" smtClean="0"/>
              <a:t>На уровне среднего по саду (+3)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2800" b="1" smtClean="0"/>
          </a:p>
        </p:txBody>
      </p:sp>
      <p:pic>
        <p:nvPicPr>
          <p:cNvPr id="35844" name="Picture 6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2781300"/>
            <a:ext cx="3897312" cy="324802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8012" cy="2232025"/>
          </a:xfrm>
          <a:noFill/>
        </p:spPr>
        <p:txBody>
          <a:bodyPr/>
          <a:lstStyle/>
          <a:p>
            <a:r>
              <a:rPr lang="ru-RU" sz="3400" b="1" smtClean="0">
                <a:effectLst/>
              </a:rPr>
              <a:t>Качество реализации Программы                                               (% детей с высоким и средним уровнями развития)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924175"/>
            <a:ext cx="4037013" cy="3168650"/>
          </a:xfrm>
          <a:noFill/>
        </p:spPr>
        <p:txBody>
          <a:bodyPr/>
          <a:lstStyle/>
          <a:p>
            <a:r>
              <a:rPr lang="ru-RU" sz="2800" smtClean="0">
                <a:effectLst/>
              </a:rPr>
              <a:t>100%				(+5)</a:t>
            </a:r>
          </a:p>
          <a:p>
            <a:r>
              <a:rPr lang="ru-RU" sz="2800" smtClean="0">
                <a:effectLst/>
              </a:rPr>
              <a:t>90% - 100%	(+4)</a:t>
            </a:r>
          </a:p>
          <a:p>
            <a:r>
              <a:rPr lang="ru-RU" sz="2800" smtClean="0">
                <a:effectLst/>
              </a:rPr>
              <a:t>80% - 90%		(+3)</a:t>
            </a:r>
          </a:p>
          <a:p>
            <a:r>
              <a:rPr lang="ru-RU" sz="2800" smtClean="0">
                <a:effectLst/>
              </a:rPr>
              <a:t>70% - 80%		(+2)</a:t>
            </a:r>
          </a:p>
          <a:p>
            <a:r>
              <a:rPr lang="ru-RU" sz="2800" smtClean="0">
                <a:effectLst/>
              </a:rPr>
              <a:t>60% - 70%		(+1)</a:t>
            </a:r>
          </a:p>
          <a:p>
            <a:pPr>
              <a:buFont typeface="Wingdings" pitchFamily="2" charset="2"/>
              <a:buNone/>
            </a:pPr>
            <a:endParaRPr lang="ru-RU" sz="2800" smtClean="0">
              <a:effectLst/>
            </a:endParaRPr>
          </a:p>
        </p:txBody>
      </p:sp>
      <p:pic>
        <p:nvPicPr>
          <p:cNvPr id="36868" name="Picture 5" descr="children_read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565400"/>
            <a:ext cx="4038600" cy="3554413"/>
          </a:xfrm>
          <a:noFill/>
        </p:spPr>
      </p:pic>
    </p:spTree>
  </p:cSld>
  <p:clrMapOvr>
    <a:masterClrMapping/>
  </p:clrMapOvr>
  <p:transition spd="slow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8012" cy="2276475"/>
          </a:xfrm>
          <a:noFill/>
        </p:spPr>
        <p:txBody>
          <a:bodyPr/>
          <a:lstStyle/>
          <a:p>
            <a:r>
              <a:rPr lang="ru-RU" sz="3600" b="1" smtClean="0">
                <a:effectLst/>
              </a:rPr>
              <a:t>Качество сформированности          у детей основных компетентностей                                      (% детей с 4-м и 5-м уровнями)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997200"/>
            <a:ext cx="4175125" cy="2960688"/>
          </a:xfrm>
          <a:noFill/>
        </p:spPr>
        <p:txBody>
          <a:bodyPr/>
          <a:lstStyle/>
          <a:p>
            <a:r>
              <a:rPr lang="ru-RU" sz="2800" smtClean="0">
                <a:effectLst/>
              </a:rPr>
              <a:t>80% - 90%		 (+5)</a:t>
            </a:r>
          </a:p>
          <a:p>
            <a:r>
              <a:rPr lang="ru-RU" sz="2800" smtClean="0">
                <a:effectLst/>
              </a:rPr>
              <a:t>70% - 80%		 (+4)</a:t>
            </a:r>
          </a:p>
          <a:p>
            <a:r>
              <a:rPr lang="ru-RU" sz="2800" smtClean="0">
                <a:effectLst/>
              </a:rPr>
              <a:t>60% - 70%		 (+3)</a:t>
            </a:r>
          </a:p>
          <a:p>
            <a:r>
              <a:rPr lang="ru-RU" sz="2800" smtClean="0">
                <a:effectLst/>
              </a:rPr>
              <a:t>50% - 60%		 (+2)</a:t>
            </a:r>
          </a:p>
          <a:p>
            <a:r>
              <a:rPr lang="ru-RU" sz="2800" smtClean="0">
                <a:effectLst/>
              </a:rPr>
              <a:t>40% - 50%		 (+1)</a:t>
            </a:r>
          </a:p>
        </p:txBody>
      </p:sp>
      <p:pic>
        <p:nvPicPr>
          <p:cNvPr id="37892" name="Picture 5" descr="information_items_119702584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163" y="2852738"/>
            <a:ext cx="3262312" cy="3262312"/>
          </a:xfrm>
          <a:noFill/>
        </p:spPr>
      </p:pic>
    </p:spTree>
  </p:cSld>
  <p:clrMapOvr>
    <a:masterClrMapping/>
  </p:clrMapOvr>
  <p:transition spd="slow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4000" smtClean="0">
                <a:effectLst/>
              </a:rPr>
              <a:t>Результаты самоанализа педагога по аттестационным критериям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276475"/>
            <a:ext cx="4037012" cy="4113213"/>
          </a:xfrm>
          <a:noFill/>
        </p:spPr>
        <p:txBody>
          <a:bodyPr/>
          <a:lstStyle/>
          <a:p>
            <a:r>
              <a:rPr lang="ru-RU" sz="2800" smtClean="0">
                <a:effectLst/>
              </a:rPr>
              <a:t>Выше среднего по городу			(+5)</a:t>
            </a:r>
          </a:p>
          <a:p>
            <a:r>
              <a:rPr lang="ru-RU" sz="2800" smtClean="0">
                <a:effectLst/>
              </a:rPr>
              <a:t>Выше среднего по области			(+4)</a:t>
            </a:r>
          </a:p>
          <a:p>
            <a:r>
              <a:rPr lang="ru-RU" sz="2800" smtClean="0">
                <a:effectLst/>
              </a:rPr>
              <a:t>Выше среднего по ДОУ				(+3)</a:t>
            </a:r>
          </a:p>
          <a:p>
            <a:r>
              <a:rPr lang="ru-RU" sz="2800" smtClean="0">
                <a:effectLst/>
              </a:rPr>
              <a:t>На уровне среднего по ДОУ			(+1)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2492375"/>
            <a:ext cx="4184650" cy="3271838"/>
          </a:xfrm>
        </p:spPr>
      </p:pic>
    </p:spTree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smtClean="0">
                <a:effectLst/>
              </a:rPr>
              <a:t>Участие педагога в ОЭР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708275"/>
            <a:ext cx="4391025" cy="3097213"/>
          </a:xfrm>
          <a:noFill/>
        </p:spPr>
        <p:txBody>
          <a:bodyPr/>
          <a:lstStyle/>
          <a:p>
            <a:r>
              <a:rPr lang="ru-RU" smtClean="0">
                <a:effectLst/>
              </a:rPr>
              <a:t>На уровне области 								(+5)</a:t>
            </a:r>
          </a:p>
          <a:p>
            <a:r>
              <a:rPr lang="ru-RU" smtClean="0">
                <a:effectLst/>
              </a:rPr>
              <a:t>На уровне города 								(+4)</a:t>
            </a:r>
          </a:p>
          <a:p>
            <a:r>
              <a:rPr lang="ru-RU" smtClean="0">
                <a:effectLst/>
              </a:rPr>
              <a:t>На уровне ДОУ 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								(+3)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2492375"/>
            <a:ext cx="4473575" cy="3276600"/>
          </a:xfrm>
        </p:spPr>
      </p:pic>
    </p:spTree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smtClean="0">
                <a:effectLst/>
              </a:rPr>
              <a:t>Участие педагога в мероприятиях, конкурсах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3068638"/>
            <a:ext cx="4537075" cy="2233612"/>
          </a:xfrm>
          <a:noFill/>
        </p:spPr>
        <p:txBody>
          <a:bodyPr/>
          <a:lstStyle/>
          <a:p>
            <a:r>
              <a:rPr lang="ru-RU" b="1" smtClean="0">
                <a:effectLst/>
              </a:rPr>
              <a:t>Города			 (+5)</a:t>
            </a:r>
          </a:p>
          <a:p>
            <a:r>
              <a:rPr lang="ru-RU" b="1" smtClean="0">
                <a:effectLst/>
              </a:rPr>
              <a:t>Микрорайона(+4)</a:t>
            </a:r>
          </a:p>
          <a:p>
            <a:r>
              <a:rPr lang="ru-RU" b="1" smtClean="0">
                <a:effectLst/>
              </a:rPr>
              <a:t>ДОУ					 (+2)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b="5287"/>
          <a:stretch>
            <a:fillRect/>
          </a:stretch>
        </p:blipFill>
        <p:spPr>
          <a:xfrm>
            <a:off x="4859338" y="2492375"/>
            <a:ext cx="4038600" cy="3895725"/>
          </a:xfrm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76250"/>
            <a:ext cx="8228013" cy="1728788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ru-RU" b="1" smtClean="0"/>
              <a:t>Исключения из</a:t>
            </a:r>
            <a:br>
              <a:rPr lang="ru-RU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sz="300" b="1" smtClean="0"/>
              <a:t/>
            </a:r>
            <a:br>
              <a:rPr lang="ru-RU" sz="300" b="1" smtClean="0"/>
            </a:br>
            <a:r>
              <a:rPr lang="ru-RU" b="1" smtClean="0"/>
              <a:t>деятельностного подхода: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2924175"/>
            <a:ext cx="5616575" cy="2592388"/>
          </a:xfrm>
        </p:spPr>
        <p:txBody>
          <a:bodyPr/>
          <a:lstStyle/>
          <a:p>
            <a:pPr marL="341313" indent="-341313" algn="l">
              <a:buFont typeface="Wingdings" pitchFamily="2" charset="2"/>
              <a:buChar char=""/>
              <a:defRPr/>
            </a:pPr>
            <a:r>
              <a:rPr lang="ru-RU" smtClean="0"/>
              <a:t>   </a:t>
            </a:r>
            <a:r>
              <a:rPr lang="ru-RU" sz="3600" b="1" smtClean="0"/>
              <a:t>«Здоровье»</a:t>
            </a:r>
          </a:p>
          <a:p>
            <a:pPr marL="341313" indent="-341313">
              <a:defRPr/>
            </a:pPr>
            <a:endParaRPr lang="ru-RU" sz="3600" b="1" smtClean="0"/>
          </a:p>
          <a:p>
            <a:pPr marL="341313" indent="-341313" algn="l">
              <a:buFont typeface="Wingdings" pitchFamily="2" charset="2"/>
              <a:buChar char=""/>
              <a:defRPr/>
            </a:pPr>
            <a:r>
              <a:rPr lang="ru-RU" sz="3600" b="1" smtClean="0"/>
              <a:t>   «Безопасность»</a:t>
            </a:r>
          </a:p>
        </p:txBody>
      </p:sp>
    </p:spTree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smtClean="0">
                <a:effectLst/>
              </a:rPr>
              <a:t>Разработка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205038"/>
            <a:ext cx="3249612" cy="3529012"/>
          </a:xfrm>
          <a:noFill/>
        </p:spPr>
        <p:txBody>
          <a:bodyPr/>
          <a:lstStyle/>
          <a:p>
            <a:r>
              <a:rPr lang="ru-RU" sz="2800" b="1" smtClean="0">
                <a:effectLst/>
              </a:rPr>
              <a:t>Программ, технологий, методик (+5)</a:t>
            </a:r>
          </a:p>
          <a:p>
            <a:pPr>
              <a:buFont typeface="Wingdings" pitchFamily="2" charset="2"/>
              <a:buNone/>
            </a:pPr>
            <a:endParaRPr lang="ru-RU" sz="2800" b="1" smtClean="0">
              <a:effectLst/>
            </a:endParaRPr>
          </a:p>
          <a:p>
            <a:r>
              <a:rPr lang="ru-RU" sz="2800" b="1" smtClean="0">
                <a:effectLst/>
              </a:rPr>
              <a:t>Методических пособий (+3)</a:t>
            </a:r>
          </a:p>
          <a:p>
            <a:pPr>
              <a:buFont typeface="Wingdings" pitchFamily="2" charset="2"/>
              <a:buNone/>
            </a:pPr>
            <a:endParaRPr lang="ru-RU" sz="2800" b="1" smtClean="0">
              <a:effectLst/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1638" y="1989138"/>
            <a:ext cx="4608512" cy="3929062"/>
          </a:xfrm>
        </p:spPr>
      </p:pic>
    </p:spTree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3200" b="1" smtClean="0">
                <a:effectLst/>
              </a:rPr>
              <a:t>Трансляция педагогического опыта (открытое мероприятие, статья, доклад, мастер-класс и др.)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636838"/>
            <a:ext cx="3641725" cy="3319462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smtClean="0">
                <a:effectLst/>
              </a:rPr>
              <a:t>На уровне области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effectLst/>
              </a:rPr>
              <a:t>   (+5)</a:t>
            </a:r>
          </a:p>
          <a:p>
            <a:pPr>
              <a:lnSpc>
                <a:spcPct val="80000"/>
              </a:lnSpc>
            </a:pPr>
            <a:r>
              <a:rPr lang="ru-RU" sz="2400" b="1" smtClean="0">
                <a:effectLst/>
              </a:rPr>
              <a:t>На уровне города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effectLst/>
              </a:rPr>
              <a:t>   (+4)</a:t>
            </a:r>
          </a:p>
          <a:p>
            <a:pPr>
              <a:lnSpc>
                <a:spcPct val="80000"/>
              </a:lnSpc>
            </a:pPr>
            <a:r>
              <a:rPr lang="ru-RU" sz="2400" b="1" smtClean="0">
                <a:effectLst/>
              </a:rPr>
              <a:t>На уровне ДОУ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effectLst/>
              </a:rPr>
              <a:t>   (+3)</a:t>
            </a:r>
          </a:p>
          <a:p>
            <a:pPr>
              <a:lnSpc>
                <a:spcPct val="80000"/>
              </a:lnSpc>
            </a:pPr>
            <a:r>
              <a:rPr lang="ru-RU" sz="2400" b="1" smtClean="0">
                <a:effectLst/>
              </a:rPr>
              <a:t>Наставничество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effectLst/>
              </a:rPr>
              <a:t>   (+3)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>
              <a:effectLst/>
            </a:endParaRPr>
          </a:p>
        </p:txBody>
      </p:sp>
      <p:pic>
        <p:nvPicPr>
          <p:cNvPr id="4301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l="15747"/>
          <a:stretch>
            <a:fillRect/>
          </a:stretch>
        </p:blipFill>
        <p:spPr>
          <a:xfrm>
            <a:off x="4356100" y="2420938"/>
            <a:ext cx="4572000" cy="3752850"/>
          </a:xfrm>
        </p:spPr>
      </p:pic>
    </p:spTree>
  </p:cSld>
  <p:clrMapOvr>
    <a:masterClrMapping/>
  </p:clrMapOvr>
  <p:transition spd="slow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9250"/>
            <a:ext cx="8228013" cy="2000250"/>
          </a:xfrm>
          <a:noFill/>
        </p:spPr>
        <p:txBody>
          <a:bodyPr/>
          <a:lstStyle/>
          <a:p>
            <a:r>
              <a:rPr lang="ru-RU" sz="3400" b="1" smtClean="0">
                <a:effectLst/>
              </a:rPr>
              <a:t>Удовлетворённость родителей деятельностью педагога                         (по результатам анкетирования - % положительных ответов)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924175"/>
            <a:ext cx="4319588" cy="2952750"/>
          </a:xfrm>
          <a:noFill/>
        </p:spPr>
        <p:txBody>
          <a:bodyPr/>
          <a:lstStyle/>
          <a:p>
            <a:r>
              <a:rPr lang="ru-RU" sz="2800" b="1" smtClean="0">
                <a:effectLst/>
              </a:rPr>
              <a:t>90% - 100%   (+5)</a:t>
            </a:r>
          </a:p>
          <a:p>
            <a:r>
              <a:rPr lang="ru-RU" sz="2800" b="1" smtClean="0">
                <a:effectLst/>
              </a:rPr>
              <a:t>80% - 90%     (+4)</a:t>
            </a:r>
          </a:p>
          <a:p>
            <a:r>
              <a:rPr lang="ru-RU" sz="2800" b="1" smtClean="0">
                <a:effectLst/>
              </a:rPr>
              <a:t>70% - 80%     (+3)</a:t>
            </a:r>
          </a:p>
          <a:p>
            <a:r>
              <a:rPr lang="ru-RU" sz="2800" b="1" smtClean="0">
                <a:effectLst/>
              </a:rPr>
              <a:t>60% - 70%     (+2)</a:t>
            </a:r>
          </a:p>
          <a:p>
            <a:r>
              <a:rPr lang="ru-RU" sz="2800" b="1" smtClean="0">
                <a:effectLst/>
              </a:rPr>
              <a:t>50% - 60%     (+1)</a:t>
            </a:r>
          </a:p>
        </p:txBody>
      </p:sp>
      <p:pic>
        <p:nvPicPr>
          <p:cNvPr id="44036" name="Picture 6" descr="1570171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2636838"/>
            <a:ext cx="3894138" cy="3894137"/>
          </a:xfrm>
          <a:noFill/>
        </p:spPr>
      </p:pic>
    </p:spTree>
  </p:cSld>
  <p:clrMapOvr>
    <a:masterClrMapping/>
  </p:clrMapOvr>
  <p:transition spd="slow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smtClean="0"/>
              <a:t>Ж</a:t>
            </a:r>
            <a:r>
              <a:rPr lang="ru-RU" b="1" smtClean="0"/>
              <a:t>елаем творческих удач!</a:t>
            </a:r>
          </a:p>
        </p:txBody>
      </p:sp>
      <p:pic>
        <p:nvPicPr>
          <p:cNvPr id="45059" name="Picture 13" descr="12223225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276475"/>
            <a:ext cx="5256213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49250"/>
            <a:ext cx="8713787" cy="1279525"/>
          </a:xfrm>
          <a:noFill/>
        </p:spPr>
        <p:txBody>
          <a:bodyPr/>
          <a:lstStyle/>
          <a:p>
            <a:r>
              <a:rPr lang="ru-RU" b="1" smtClean="0">
                <a:effectLst/>
              </a:rPr>
              <a:t>Виды детской деятельности: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1989138"/>
            <a:ext cx="8569325" cy="4464050"/>
          </a:xfrm>
          <a:noFill/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2800" smtClean="0">
                <a:effectLst/>
                <a:latin typeface="Arial" charset="0"/>
              </a:rPr>
              <a:t>двигательная деятельность (активность) («Физическая культура»);</a:t>
            </a:r>
            <a:endParaRPr lang="ru-RU" sz="2800" b="1" smtClean="0">
              <a:solidFill>
                <a:schemeClr val="bg1"/>
              </a:solidFill>
              <a:effectLst/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ru-RU" sz="2800" smtClean="0">
                <a:effectLst/>
                <a:latin typeface="Arial" charset="0"/>
              </a:rPr>
              <a:t>игровая («Социализация»);</a:t>
            </a:r>
          </a:p>
          <a:p>
            <a:pPr>
              <a:lnSpc>
                <a:spcPct val="70000"/>
              </a:lnSpc>
            </a:pPr>
            <a:r>
              <a:rPr lang="ru-RU" sz="2800" smtClean="0">
                <a:effectLst/>
                <a:latin typeface="Arial" charset="0"/>
              </a:rPr>
              <a:t>трудовая («Труд»);</a:t>
            </a:r>
          </a:p>
          <a:p>
            <a:pPr>
              <a:lnSpc>
                <a:spcPct val="70000"/>
              </a:lnSpc>
            </a:pPr>
            <a:r>
              <a:rPr lang="ru-RU" sz="2800" smtClean="0">
                <a:effectLst/>
                <a:latin typeface="Arial" charset="0"/>
              </a:rPr>
              <a:t>восприятие художественной литературы («Чтение художественной литературы»);</a:t>
            </a:r>
          </a:p>
          <a:p>
            <a:pPr>
              <a:lnSpc>
                <a:spcPct val="70000"/>
              </a:lnSpc>
            </a:pPr>
            <a:r>
              <a:rPr lang="ru-RU" sz="2800" smtClean="0">
                <a:effectLst/>
                <a:latin typeface="Arial" charset="0"/>
              </a:rPr>
              <a:t>коммуникативная («Коммуникация»), познавательно-исследовательская и продуктивная конструктивная («Познание»);</a:t>
            </a:r>
          </a:p>
          <a:p>
            <a:pPr>
              <a:lnSpc>
                <a:spcPct val="70000"/>
              </a:lnSpc>
            </a:pPr>
            <a:r>
              <a:rPr lang="ru-RU" sz="2800" smtClean="0">
                <a:effectLst/>
                <a:latin typeface="Arial" charset="0"/>
              </a:rPr>
              <a:t>музыкально-художественная («Музыка»);</a:t>
            </a:r>
          </a:p>
          <a:p>
            <a:pPr>
              <a:lnSpc>
                <a:spcPct val="70000"/>
              </a:lnSpc>
            </a:pPr>
            <a:r>
              <a:rPr lang="ru-RU" sz="2800" smtClean="0">
                <a:effectLst/>
                <a:latin typeface="Arial" charset="0"/>
              </a:rPr>
              <a:t>продуктивная («Художественное творчество»)</a:t>
            </a:r>
          </a:p>
          <a:p>
            <a:pPr>
              <a:lnSpc>
                <a:spcPct val="70000"/>
              </a:lnSpc>
            </a:pPr>
            <a:endParaRPr lang="ru-RU" sz="2800" b="1" smtClean="0">
              <a:effectLst/>
              <a:latin typeface="Arial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8013" cy="1584325"/>
          </a:xfrm>
          <a:noFill/>
        </p:spPr>
        <p:txBody>
          <a:bodyPr/>
          <a:lstStyle/>
          <a:p>
            <a:r>
              <a:rPr lang="ru-RU" b="1" smtClean="0">
                <a:effectLst/>
              </a:rPr>
              <a:t>Результаты   освоения Программы: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2852738"/>
            <a:ext cx="6119812" cy="2879725"/>
          </a:xfrm>
          <a:noFill/>
        </p:spPr>
        <p:txBody>
          <a:bodyPr/>
          <a:lstStyle/>
          <a:p>
            <a:r>
              <a:rPr lang="ru-RU" sz="4200" b="1" smtClean="0">
                <a:effectLst/>
              </a:rPr>
              <a:t>  Итоговые</a:t>
            </a:r>
          </a:p>
          <a:p>
            <a:pPr>
              <a:buFont typeface="Wingdings" pitchFamily="2" charset="2"/>
              <a:buNone/>
            </a:pPr>
            <a:endParaRPr lang="ru-RU" sz="4200" b="1" smtClean="0">
              <a:effectLst/>
            </a:endParaRPr>
          </a:p>
          <a:p>
            <a:r>
              <a:rPr lang="ru-RU" sz="4200" b="1" smtClean="0">
                <a:effectLst/>
              </a:rPr>
              <a:t>  Промежуточные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8012" cy="1655763"/>
          </a:xfrm>
          <a:noFill/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3600" b="1" smtClean="0">
                <a:effectLst/>
              </a:rPr>
              <a:t>Требования к структуре</a:t>
            </a:r>
            <a:br>
              <a:rPr lang="ru-RU" sz="3600" b="1" smtClean="0">
                <a:effectLst/>
              </a:rPr>
            </a:br>
            <a:r>
              <a:rPr lang="ru-RU" sz="3600" b="1" smtClean="0">
                <a:effectLst/>
              </a:rPr>
              <a:t>основной общеобразовательной программы </a:t>
            </a:r>
            <a:br>
              <a:rPr lang="ru-RU" sz="3600" b="1" smtClean="0">
                <a:effectLst/>
              </a:rPr>
            </a:br>
            <a:r>
              <a:rPr lang="ru-RU" sz="3600" b="1" smtClean="0">
                <a:effectLst/>
              </a:rPr>
              <a:t>дошкольного образования:</a:t>
            </a:r>
            <a:r>
              <a:rPr lang="ru-RU" sz="4000" smtClean="0">
                <a:effectLst/>
              </a:rPr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642350" cy="446405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ru-RU" sz="22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effectLst/>
              </a:rPr>
              <a:t>	1.Разрабатывается, утверждается и реализуется в образовательном учреждении.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effectLst/>
              </a:rPr>
              <a:t>	2.Определяет содержание  и организацию образовательного процесса.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effectLst/>
              </a:rPr>
              <a:t>	3.Включает совокупность образовательных областей по основным направлениям  -  физическому, социально-личностному, познавательно-речевому и художественно-эстетическому.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effectLst/>
              </a:rPr>
              <a:t>	4.Программа направлена на формирование общей культуры, развитие физических, интеллектуальных и личностных качеств, формирование предпосылок учебной деятельности, сохранение и укрепление здоровья детей, коррекцию недостатков  в физическом и психическом развитии детей.</a:t>
            </a: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333375"/>
            <a:ext cx="8207375" cy="1150938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ru-RU" b="1" smtClean="0"/>
              <a:t>Программа должна: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1700213"/>
            <a:ext cx="8640763" cy="4824412"/>
          </a:xfrm>
        </p:spPr>
        <p:txBody>
          <a:bodyPr/>
          <a:lstStyle/>
          <a:p>
            <a:pPr algn="l">
              <a:defRPr/>
            </a:pPr>
            <a:r>
              <a:rPr lang="ru-RU" sz="1600" b="1" smtClean="0"/>
              <a:t>1.Соответствовать принципу развивающего образования, цель которого  -  развитие ребёнка.</a:t>
            </a:r>
          </a:p>
          <a:p>
            <a:pPr algn="l">
              <a:defRPr/>
            </a:pPr>
            <a:r>
              <a:rPr lang="ru-RU" sz="1600" b="1" smtClean="0"/>
              <a:t>2.Сочетать принципы научной обоснованности и практической  применимости.</a:t>
            </a:r>
          </a:p>
          <a:p>
            <a:pPr algn="l">
              <a:defRPr/>
            </a:pPr>
            <a:r>
              <a:rPr lang="ru-RU" sz="1600" b="1" smtClean="0"/>
              <a:t>3.Соответствовать критериям полноты, необходимости и достаточности.</a:t>
            </a:r>
          </a:p>
          <a:p>
            <a:pPr algn="l">
              <a:defRPr/>
            </a:pPr>
            <a:r>
              <a:rPr lang="ru-RU" sz="1600" b="1" smtClean="0"/>
              <a:t>4.Обеспечивать единство воспитательных, развивающих и обучающих целей и задач процесса образования.</a:t>
            </a:r>
          </a:p>
          <a:p>
            <a:pPr algn="l">
              <a:defRPr/>
            </a:pPr>
            <a:r>
              <a:rPr lang="ru-RU" sz="1600" b="1" smtClean="0"/>
              <a:t>5.Строится с учётом принципа интеграции образовательных областей.</a:t>
            </a:r>
          </a:p>
          <a:p>
            <a:pPr algn="l">
              <a:defRPr/>
            </a:pPr>
            <a:r>
              <a:rPr lang="ru-RU" sz="1600" b="1" smtClean="0"/>
              <a:t>6.Основываться на комплексно-тематическом принципе построения образовательного процесса.</a:t>
            </a:r>
          </a:p>
          <a:p>
            <a:pPr algn="l">
              <a:defRPr/>
            </a:pPr>
            <a:r>
              <a:rPr lang="ru-RU" sz="1600" b="1" smtClean="0"/>
              <a:t>7.Предусматривать решение программных задач в совместной деятельности взрослого и детей и самостоятельной деятельности.</a:t>
            </a:r>
          </a:p>
          <a:p>
            <a:pPr algn="l">
              <a:defRPr/>
            </a:pPr>
            <a:r>
              <a:rPr lang="ru-RU" sz="1600" b="1" smtClean="0"/>
              <a:t>8.Предполагать построение образовательного процесса на адекватных возрасту формах работы с детьми.</a:t>
            </a:r>
          </a:p>
          <a:p>
            <a:pPr>
              <a:defRPr/>
            </a:pPr>
            <a:r>
              <a:rPr lang="ru-RU" sz="1600" b="1" i="1" smtClean="0"/>
              <a:t>Основной формой работы с детьми дошкольного возраста и ведущим видом деятельности для них является игра.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8012" cy="1433512"/>
          </a:xfrm>
          <a:noFill/>
        </p:spPr>
        <p:txBody>
          <a:bodyPr/>
          <a:lstStyle/>
          <a:p>
            <a:pPr>
              <a:lnSpc>
                <a:spcPct val="65000"/>
              </a:lnSpc>
            </a:pPr>
            <a:r>
              <a:rPr lang="ru-RU" b="1" smtClean="0">
                <a:effectLst/>
              </a:rPr>
              <a:t>Программа состоит из двух</a:t>
            </a: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sz="300" b="1" smtClean="0">
                <a:effectLst/>
              </a:rPr>
              <a:t/>
            </a:r>
            <a:br>
              <a:rPr lang="ru-RU" sz="300" b="1" smtClean="0">
                <a:effectLst/>
              </a:rPr>
            </a:br>
            <a:r>
              <a:rPr lang="ru-RU" b="1" smtClean="0">
                <a:effectLst/>
              </a:rPr>
              <a:t>частей: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8013" cy="3960813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ru-RU" sz="280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ru-RU" sz="3400" smtClean="0">
                <a:effectLst/>
              </a:rPr>
              <a:t>Обязательной  части  (не менее 80% времени);															</a:t>
            </a:r>
          </a:p>
          <a:p>
            <a:pPr>
              <a:lnSpc>
                <a:spcPct val="90000"/>
              </a:lnSpc>
            </a:pPr>
            <a:r>
              <a:rPr lang="ru-RU" sz="3400" smtClean="0">
                <a:effectLst/>
              </a:rPr>
              <a:t>Части, формируемой  участниками образовательного процесса (не более 20% общего объёма Программы).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effectLst/>
              </a:rPr>
              <a:t>   </a:t>
            </a: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1315</Words>
  <Application>Microsoft Office PowerPoint</Application>
  <PresentationFormat>Экран (4:3)</PresentationFormat>
  <Paragraphs>232</Paragraphs>
  <Slides>43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9" baseType="lpstr">
      <vt:lpstr>Arial</vt:lpstr>
      <vt:lpstr>Tahoma</vt:lpstr>
      <vt:lpstr>Wingdings</vt:lpstr>
      <vt:lpstr>Times New Roman</vt:lpstr>
      <vt:lpstr>Symbol</vt:lpstr>
      <vt:lpstr>Оформление по умолчанию</vt:lpstr>
      <vt:lpstr>   Федеральные государственные требования  Тейково 2010 г.</vt:lpstr>
      <vt:lpstr> Содержание дошкольного образования:  </vt:lpstr>
      <vt:lpstr>  Состав образовательных       областей:  </vt:lpstr>
      <vt:lpstr>Исключения из     деятельностного подхода:</vt:lpstr>
      <vt:lpstr>Виды детской деятельности:</vt:lpstr>
      <vt:lpstr>Результаты   освоения Программы:</vt:lpstr>
      <vt:lpstr>Требования к структуре основной общеобразовательной программы  дошкольного образования: </vt:lpstr>
      <vt:lpstr>Программа должна: </vt:lpstr>
      <vt:lpstr>Программа состоит из двух   частей:</vt:lpstr>
      <vt:lpstr>Разделы обязательной    части Программы:</vt:lpstr>
      <vt:lpstr>Пояснительная записка должна раскрывать: </vt:lpstr>
      <vt:lpstr>Организация режима пребывания детей в образовательном учреждении включает:</vt:lpstr>
      <vt:lpstr>Содержание образовательной области   «Физическая культура»:</vt:lpstr>
      <vt:lpstr>Задачи образовательной области «Здоровье»:</vt:lpstr>
      <vt:lpstr>Задачи образовательной области «Безопасность»:</vt:lpstr>
      <vt:lpstr>Содержание образовательной области «Социализация»:</vt:lpstr>
      <vt:lpstr>          Задачи образовательной       области  «Труд»: </vt:lpstr>
      <vt:lpstr>Задачи образовательной      области  «Познание»:</vt:lpstr>
      <vt:lpstr>Задачи образовательной     области «Коммуникация»:</vt:lpstr>
      <vt:lpstr> Задачи образовательной области «Чтение художественной литературы»: </vt:lpstr>
      <vt:lpstr>Задачи образовательной области «Художественное творчество»: </vt:lpstr>
      <vt:lpstr>Задачи образовательной области «Музыка»:</vt:lpstr>
      <vt:lpstr>Содержание коррекционной работы:</vt:lpstr>
      <vt:lpstr>Перечень, содержание и план реализации  индивидуально ориентированных коррекционных мероприятий  с детьми с ограниченными возможностями здоровья:</vt:lpstr>
      <vt:lpstr>Итоговые результаты освоения Программы : </vt:lpstr>
      <vt:lpstr>Профессиональная компетентность:</vt:lpstr>
      <vt:lpstr>Рейтинг педагога:</vt:lpstr>
      <vt:lpstr>Критерии (баллы):</vt:lpstr>
      <vt:lpstr>Квалификационная категория педагога: </vt:lpstr>
      <vt:lpstr> Стаж работы: </vt:lpstr>
      <vt:lpstr>Число детей в группе:</vt:lpstr>
      <vt:lpstr>Количество посещений       (дней в году)                      одним ребёнком</vt:lpstr>
      <vt:lpstr> Количество дней в году,      пропущенных одним      ребёнком по болезни </vt:lpstr>
      <vt:lpstr>Результат во время аттестации и аккредитации ДОУ</vt:lpstr>
      <vt:lpstr>Качество реализации Программы                                               (% детей с высоким и средним уровнями развития)</vt:lpstr>
      <vt:lpstr>Качество сформированности          у детей основных компетентностей                                      (% детей с 4-м и 5-м уровнями)</vt:lpstr>
      <vt:lpstr>Результаты самоанализа педагога по аттестационным критериям</vt:lpstr>
      <vt:lpstr>Участие педагога в ОЭР</vt:lpstr>
      <vt:lpstr>Участие педагога в мероприятиях, конкурсах</vt:lpstr>
      <vt:lpstr>Разработка</vt:lpstr>
      <vt:lpstr>Трансляция педагогического опыта (открытое мероприятие, статья, доклад, мастер-класс и др.)</vt:lpstr>
      <vt:lpstr>Удовлетворённость родителей деятельностью педагога                         (по результатам анкетирования - % положительных ответов)</vt:lpstr>
      <vt:lpstr>Желаем творческих удач!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 *</dc:creator>
  <cp:lastModifiedBy>Тейково Гор ОО</cp:lastModifiedBy>
  <cp:revision>55</cp:revision>
  <dcterms:modified xsi:type="dcterms:W3CDTF">2010-09-28T11:55:39Z</dcterms:modified>
</cp:coreProperties>
</file>